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  <p:sldId id="280" r:id="rId26"/>
    <p:sldId id="281" r:id="rId27"/>
    <p:sldId id="285" r:id="rId28"/>
    <p:sldId id="286" r:id="rId29"/>
    <p:sldId id="287" r:id="rId30"/>
    <p:sldId id="289" r:id="rId31"/>
    <p:sldId id="282" r:id="rId32"/>
    <p:sldId id="283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9783DC9-F06D-45D9-9C7C-7879863CF13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90DEF75-33FC-40BE-9400-E9AF5C2CAE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s://sr-rs.facebook.com/media/set/?set=a.838927276156965.1073741901.160241007358932&amp;type=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rs/url?sa=i&amp;rct=j&amp;q=&amp;esrc=s&amp;source=images&amp;cd=&amp;ved=0ahUKEwj1jeSFo_3XAhWOGuwKHfqHBW0QjRwIBw&amp;url=http://www.birdwatchserbia.rs/index-sr.html&amp;psig=AOvVaw27yy6m57QDiyggShEk3Jfi&amp;ust=1512920504668708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s://www.google.rs/url?sa=i&amp;rct=j&amp;q=&amp;esrc=s&amp;source=images&amp;cd=&amp;cad=rja&amp;uact=8&amp;ved=0ahUKEwj5l5qqov3XAhXSEOwKHZIsDkAQjRwIBw&amp;url=http://www.vijesti.me/vijesti/posmatranje-ptica-konkurs-za-obuku-turistickih-vodica-143189&amp;psig=AOvVaw27yy6m57QDiyggShEk3Jfi&amp;ust=151292050466870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ankanit.wordpress.com/pticarenje/sta-vam-je-potrebno-za-pticarenje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hyperlink" Target="http://www.salasi.info/sr/salas/rokinsal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gt.uns.ac.rs/english/page.php?51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://vojvodinaonline.com/en/what-to-see-and-do/rural-tourism/granges/rokin-salas-hajdukovo-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salasi.info/sr/salas/rokinsal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ojvodinaonline.com/sta-videti-i-raditi/seoski-turizam/salasi-hrana-i-pice/rokin-salas-hajdukovo/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salasi.info/sr/salas/majkinsala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://www.czbeer.ru/vino/serbij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nestyle.rs/2015/najbolje-vinarije-ex-yu-vinarija-zvonko-bogdan/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s://www.google.rs/url?sa=i&amp;rct=j&amp;q=&amp;esrc=s&amp;source=images&amp;cd=&amp;cad=rja&amp;uact=8&amp;ved=0ahUKEwjttIHQrf3XAhVNzqQKHbTVAegQjRwIBw&amp;url=http://zeljko-vinskeprice.blogspot.rs/2017/06/likovna-kolonija-krauthaker-slike-na.html?view=flipcard&amp;psig=AOvVaw2oBNdSGjpHJZnj-Rdyia_t&amp;ust=151292315164946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winefine.org/izdvajamo/186-dobra-godina-i-odlicna-berba-u-vinariji-zvonko-bogda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www.dalekoodposla.com/ponuda--vinarija-brindz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b92.net/putovanja/vesti.php?nav_id=130669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rs/url?sa=i&amp;rct=j&amp;q=&amp;esrc=s&amp;source=images&amp;cd=&amp;cad=rja&amp;uact=8&amp;ved=0ahUKEwjwsKqKsv3XAhVRo6QKHbSZANkQjRwIBw&amp;url=http://www.myistria.com/en/villas/in-umag/villa-toscana&amp;psig=AOvVaw012bgEzkjjxj50SU7TRf6r&amp;ust=15129246414844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s/url?sa=i&amp;rct=j&amp;q=&amp;esrc=s&amp;source=images&amp;cd=&amp;cad=rja&amp;uact=8&amp;ved=0ahUKEwiR6KaUu_3XAhWPqaQKHdHFCUMQjRwIBw&amp;url=http://diana212m.blogspot.com/2010/11/guide-to-provence-style-home.html&amp;psig=AOvVaw2tx576UMn3ECj_1aY39VXu&amp;ust=1512926662837181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njuskalo.hr/nekretnine/istra-rovinj-jedinstven-maslinik-pogledom-grad-more-oglas-2186074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google.hu/url?sa=i&amp;rct=j&amp;q=&amp;esrc=s&amp;source=images&amp;cd=&amp;cad=rja&amp;uact=8&amp;ved=0ahUKEwj7oJLwrf_XAhVByqQKHbd4AToQjRwIBw&amp;url=http://www.kosamui.com/lamai-beach-dining/&amp;psig=AOvVaw3b5aQ1HtTHZ4vaKFAnMs0e&amp;ust=151299227216813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pinterest.com/pin/74027987594537113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ripadvisor.ie/LocationPhotoDirectLink-g187323-d1938620-i70605754-Sage_Restaurant-Berlin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alamy.com/stock-photo/sage-beach-bar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google.hu/url?sa=i&amp;rct=j&amp;q=&amp;esrc=s&amp;source=images&amp;cd=&amp;ved=0ahUKEwiHh_O2sP_XAhUHIuwKHUW8DwQQjRwIBw&amp;url=https://www.tripadvisor.com/LocationPhotoDirectLink-g187323-d890360-i102324599-Club_der_Visionaere-Berlin.html&amp;psig=AOvVaw1kz5j0pLuTgV5I8hKAjgaA&amp;ust=1512992955813772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ettyimages.com/detail/photo/beach-bar-at-spree-river-berlin-germany-high-res-stock-photography/7827289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kanjiza.rs/ujlap/mykanjiza/index.html?mnu=2&amp;page=53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google.hu/url?sa=i&amp;rct=j&amp;q=&amp;esrc=s&amp;source=images&amp;cd=&amp;ved=0ahUKEwjs1c22sv_XAhUHo6QKHVfFAYcQjRwIBw&amp;url=http://ertektar.rs/ertektar/ertek/A-kishorgosi-Arpad-kori-templom-es-temeto/99&amp;psig=AOvVaw2SUYLGdz3LUG4SuZTJWGez&amp;ust=1512993383008916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kanizsatura.blogspot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baratsag-kerekpartura.blogspot.com/p/blog-page_15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baratsag-kerekpartura.blogspot.com/p/blog-page_15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google.hu/url?sa=i&amp;rct=j&amp;q=&amp;esrc=s&amp;source=images&amp;cd=&amp;ved=0ahUKEwiOipLPtf_XAhUOLewKHXIyDX4QjRwIBw&amp;url=https://allevents.in/events/lazuljunk-egy%C3%BCtt-avagy-id%C5%91sebbek-is-elkezdhetik-ker%C3%A9kp%C3%A1rt%C3%BAra/378229639239671&amp;psig=AOvVaw0bZ7XH-OvpEouXKsMA55pe&amp;ust=1512994051115381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google.hu/url?sa=i&amp;rct=j&amp;q=&amp;esrc=s&amp;source=images&amp;cd=&amp;ved=0ahUKEwifxdD9tf_XAhUQ3KQKHWG-DCkQjRwIBw&amp;url=http://www.kanjiza.rs/ujlap/mykanjiza/index.html?page=4&amp;cat_id=24&amp;psig=AOvVaw0bZ7XH-OvpEouXKsMA55pe&amp;ust=151299405111538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ijaszok-magyarkanizsa.org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magyarkanizsa.blogspot.com/2016/04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kulturaliskalauz.rs/program/kreastol-kreativ-asztalos-muhelymunka-1333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hyperlink" Target="https://www.pinterest.co.uk/nedacuric/home-sweet-home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s/url?sa=i&amp;rct=j&amp;q=&amp;esrc=s&amp;source=images&amp;cd=&amp;cad=rja&amp;uact=8&amp;ved=0ahUKEwjY9vWikf3XAhWBUhQKHbRWAmQQjRwIBw&amp;url=http://opusteno.rs/sport-f8/kako-se-igra-bocanje-pravila-bocanja-t32066.html&amp;psig=AOvVaw12V1iIyLugOv4acGlRLVP0&amp;ust=1512915817554268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www.bravacasa.rs/da-li-ce-tom-kruz-kupiti-kucu-od-33-miliona-dolar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avacasa.rs/tajne-engleskog-vrta/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nafeusemagazine.com/Des-niches-pour-chien-originales-et-insolites-_a1001.html" TargetMode="Externa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ecult.org/vest/debeli-biciklisti-u-zaletu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www.rtv.rs/sr_lat/zivot/porodica/da-li-smo-spremni-za-cikloturiste_81073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ovezrenjanin.com/sport/biciklisticka-trka-prolazi-kroz-zrenjanin/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hyperlink" Target="http://ilandza.rs/index.php/2014/10/07/clanak-br-1/" TargetMode="External"/><Relationship Id="rId4" Type="http://schemas.openxmlformats.org/officeDocument/2006/relationships/hyperlink" Target="https://www.trcanje.rs/zdravlje/jesen-godisnje-doba-kada-trcanje-cveta/" TargetMode="Externa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vnica.info/clanak.php?r=br-970/Park-prirode-%E2%80%9EMrtva-Tisa%E2%80%9C-uskoro-pod-za%C5%A1titom.html" TargetMode="External"/><Relationship Id="rId13" Type="http://schemas.openxmlformats.org/officeDocument/2006/relationships/hyperlink" Target="http://www.nparkovi.me/sajt/aktivni-odmor-u-parkovima/posmatranje-ptica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hyperlink" Target="http://www.androidvodic.com/lokacija--carska-ba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dja.supurovic.net/karta-biciklistickih-staza-zlatibor-mokra-gora-tara/comment-page-2/" TargetMode="External"/><Relationship Id="rId11" Type="http://schemas.openxmlformats.org/officeDocument/2006/relationships/hyperlink" Target="https://www.google.rs/url?sa=i&amp;rct=j&amp;q=&amp;esrc=s&amp;source=images&amp;cd=&amp;cad=rja&amp;uact=8&amp;ved=0ahUKEwitjePVof3XAhVD_qQKHSwiCGIQjRwIBw&amp;url=https://www.bastabalkana.com/2016/06/posmatranje-ptica-atraktivan-i-zanimljiv-hobi/&amp;psig=AOvVaw3EdPz6zPNyiNW633BZ0KAo&amp;ust=1512920231810892" TargetMode="External"/><Relationship Id="rId5" Type="http://schemas.openxmlformats.org/officeDocument/2006/relationships/image" Target="../media/image27.jpeg"/><Relationship Id="rId10" Type="http://schemas.openxmlformats.org/officeDocument/2006/relationships/image" Target="../media/image30.jpeg"/><Relationship Id="rId4" Type="http://schemas.openxmlformats.org/officeDocument/2006/relationships/hyperlink" Target="https://www.google.rs/url?sa=i&amp;rct=j&amp;q=&amp;esrc=s&amp;source=images&amp;cd=&amp;ved=0ahUKEwij66PUmP3XAhWJwBQKHb1lAbQQjRwIBw&amp;url=https://obidjisrbiju.com/post_oblast/srem/?type=destinacija&amp;psig=AOvVaw3VYBhak5oIXLLbH2SLlZ_O&amp;ust=1512917058712814" TargetMode="External"/><Relationship Id="rId9" Type="http://schemas.openxmlformats.org/officeDocument/2006/relationships/image" Target="../media/image29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effectLst/>
              </a:rPr>
              <a:t>Mivel érdemes </a:t>
            </a:r>
            <a:r>
              <a:rPr lang="hu-HU" dirty="0" smtClean="0">
                <a:effectLst/>
              </a:rPr>
              <a:t>foglalkozni?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667000"/>
            <a:ext cx="8458200" cy="2133600"/>
          </a:xfrm>
        </p:spPr>
        <p:txBody>
          <a:bodyPr/>
          <a:lstStyle/>
          <a:p>
            <a:r>
              <a:rPr lang="hu-HU" dirty="0">
                <a:latin typeface="Arial Black" pitchFamily="34" charset="0"/>
              </a:rPr>
              <a:t> </a:t>
            </a:r>
            <a:r>
              <a:rPr lang="hu-HU" dirty="0" smtClean="0">
                <a:latin typeface="Arial Black" pitchFamily="34" charset="0"/>
              </a:rPr>
              <a:t>                               A </a:t>
            </a:r>
            <a:r>
              <a:rPr lang="hu-HU" dirty="0">
                <a:latin typeface="Arial Black" pitchFamily="34" charset="0"/>
              </a:rPr>
              <a:t>jó gyakorlatok átvétele 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7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éptalálat a következőre: „posmatranje ptica u banatu, slike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57200"/>
            <a:ext cx="5605462" cy="426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Képtalálat a következőre: „posmatranje ptica u banatu, slike”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81" y="4724400"/>
            <a:ext cx="3828169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éptalálat a következőre: „posmatranje ptica u banatu, slike”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8765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éptalálat a következőre: „posmatranje ptica u banatu, slike”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24400"/>
            <a:ext cx="2863215" cy="194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2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éptalálat a következőre: „posmatranje ptica u banatu, slike”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09600"/>
            <a:ext cx="3581400" cy="528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éptalálat a következőre: „posmatranje ptica u banatu, slike”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3416"/>
            <a:ext cx="3810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5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TÁJ HÁZ</a:t>
            </a:r>
            <a:endParaRPr lang="en-US" dirty="0"/>
          </a:p>
        </p:txBody>
      </p:sp>
      <p:pic>
        <p:nvPicPr>
          <p:cNvPr id="4" name="Picture 4" descr="Képtalálat a következőre: „rokin salaš, slike”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876800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apcsolódó ké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5029984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apcsolódó kép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38" y="3810000"/>
            <a:ext cx="3289300" cy="219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826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hagyomány</a:t>
            </a:r>
            <a:endParaRPr lang="en-US" dirty="0"/>
          </a:p>
        </p:txBody>
      </p:sp>
      <p:pic>
        <p:nvPicPr>
          <p:cNvPr id="4" name="Content Placeholder 3" descr="Képtalálat a következőre: „roka salaš, slike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798553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388620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éptalálat a következőre: „roka salaš, slike”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2672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76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Bor Út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5052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57200"/>
            <a:ext cx="363156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éptalálat a következőre: „vinski putevi bačke, slike”">
            <a:hlinkClick r:id="rId6" tgtFrame="&quot;_blank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49" y="3657600"/>
            <a:ext cx="3729990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4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éptalálat a következőre: „vinski putevi bačke, slike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40027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67000"/>
            <a:ext cx="5734050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48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Bor Futó verseny</a:t>
            </a:r>
            <a:endParaRPr lang="en-US" dirty="0"/>
          </a:p>
        </p:txBody>
      </p:sp>
      <p:pic>
        <p:nvPicPr>
          <p:cNvPr id="4" name="Content Placeholder 3" descr="Képtalálat a következőre: „vinski maraton plaić, slike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9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PÉLDÁK TOSCANA, ISTRIA,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Képtalálat a következőre: „tourism toscana, slike”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7338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éptalálat a következőre: „tourism toscana, slike”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508500" cy="478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18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egyszerű természetes anyagok</a:t>
            </a:r>
            <a:endParaRPr lang="en-US" dirty="0"/>
          </a:p>
        </p:txBody>
      </p:sp>
      <p:pic>
        <p:nvPicPr>
          <p:cNvPr id="4" name="Content Placeholder 3" descr="Képtalálat a következőre: „tourism toscana, slike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2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TÁJ TOSCANA</a:t>
            </a:r>
            <a:endParaRPr lang="en-US" dirty="0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3" y="1295400"/>
            <a:ext cx="7985477" cy="478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8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turizmus </a:t>
            </a:r>
            <a:r>
              <a:rPr lang="hu-HU" dirty="0" smtClean="0"/>
              <a:t>típusai-sokasság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Vidéki turizmus, falusi -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hu-HU" dirty="0" smtClean="0"/>
          </a:p>
          <a:p>
            <a:r>
              <a:rPr lang="hu-HU" dirty="0" smtClean="0"/>
              <a:t>Agro turizmus-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hu-HU" dirty="0" smtClean="0"/>
          </a:p>
          <a:p>
            <a:r>
              <a:rPr lang="hu-HU" dirty="0" smtClean="0"/>
              <a:t>Eco turizmus-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hu-HU" dirty="0"/>
          </a:p>
          <a:p>
            <a:r>
              <a:rPr lang="sr-Latn-RS" dirty="0" smtClean="0"/>
              <a:t>Bor turizmus-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sr-Latn-RS" dirty="0" smtClean="0"/>
          </a:p>
          <a:p>
            <a:r>
              <a:rPr lang="sr-Latn-RS" dirty="0" smtClean="0"/>
              <a:t>Cyclo turizmus-</a:t>
            </a:r>
            <a:r>
              <a:rPr lang="en-US" dirty="0" err="1"/>
              <a:t>természeti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sr-Latn-RS" dirty="0" smtClean="0"/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Örökségturizmus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tematikus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utak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kulturális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útvonalak</a:t>
            </a:r>
            <a:endParaRPr lang="hu-H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dirty="0"/>
              <a:t>Ö</a:t>
            </a:r>
            <a:r>
              <a:rPr lang="en-US" dirty="0" err="1" smtClean="0"/>
              <a:t>rökségipar</a:t>
            </a:r>
            <a:endParaRPr lang="hu-HU" dirty="0" smtClean="0"/>
          </a:p>
          <a:p>
            <a:r>
              <a:rPr lang="hu-HU" dirty="0"/>
              <a:t>A</a:t>
            </a:r>
            <a:r>
              <a:rPr lang="en-US" dirty="0" err="1" smtClean="0"/>
              <a:t>lkotómunka</a:t>
            </a:r>
            <a:r>
              <a:rPr lang="hu-HU" dirty="0" smtClean="0"/>
              <a:t>-műhelyek.......</a:t>
            </a:r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24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Búzamező bÁCSKA</a:t>
            </a:r>
            <a:endParaRPr lang="en-US" dirty="0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0104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308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TOSCANA:PANNONIA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Kapcsolódó ké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1148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60566"/>
            <a:ext cx="4099288" cy="4835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677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Provence</a:t>
            </a:r>
            <a:endParaRPr lang="en-US" dirty="0"/>
          </a:p>
        </p:txBody>
      </p:sp>
      <p:pic>
        <p:nvPicPr>
          <p:cNvPr id="4" name="Content Placeholder 3" descr="Képtalálat a következőre: „turizam u provansi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818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481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</a:t>
            </a:r>
            <a:r>
              <a:rPr lang="hu-HU" dirty="0" smtClean="0"/>
              <a:t>gyszerü</a:t>
            </a:r>
            <a:endParaRPr lang="en-US" dirty="0"/>
          </a:p>
        </p:txBody>
      </p:sp>
      <p:pic>
        <p:nvPicPr>
          <p:cNvPr id="4" name="Content Placeholder 3" descr="Képtalálat a következőre: „turizam u provansi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3" y="1554163"/>
            <a:ext cx="8046154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86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9" y="374468"/>
            <a:ext cx="4525962" cy="534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Kapcsolódó ké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3053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pcsolódó ké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47" y="374468"/>
            <a:ext cx="3646805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406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6200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16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HOTEL Villa </a:t>
            </a:r>
            <a:endParaRPr lang="en-US" dirty="0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1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289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ISTRIA </a:t>
            </a:r>
            <a:endParaRPr lang="en-US" dirty="0"/>
          </a:p>
        </p:txBody>
      </p:sp>
      <p:pic>
        <p:nvPicPr>
          <p:cNvPr id="4" name="Content Placeholder 3" descr="Képtalálat a következőre: „kontinentalna istra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6" y="1554163"/>
            <a:ext cx="8444667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823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AgROTURIZMUS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7010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178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24" y="1554163"/>
            <a:ext cx="6968952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4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Helyi turizmus fejlesztés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segít</a:t>
            </a:r>
            <a:r>
              <a:rPr lang="en-US" dirty="0"/>
              <a:t> </a:t>
            </a:r>
            <a:r>
              <a:rPr lang="en-US" dirty="0" err="1"/>
              <a:t>megérteni</a:t>
            </a:r>
            <a:r>
              <a:rPr lang="en-US" dirty="0"/>
              <a:t> a </a:t>
            </a:r>
            <a:r>
              <a:rPr lang="en-US" dirty="0" err="1"/>
              <a:t>turizmus</a:t>
            </a:r>
            <a:r>
              <a:rPr lang="en-US" dirty="0"/>
              <a:t> </a:t>
            </a:r>
            <a:r>
              <a:rPr lang="en-US" dirty="0" err="1" smtClean="0"/>
              <a:t>helyi</a:t>
            </a:r>
            <a:r>
              <a:rPr lang="hu-HU" dirty="0" smtClean="0"/>
              <a:t> </a:t>
            </a:r>
            <a:r>
              <a:rPr lang="en-US" dirty="0" err="1" smtClean="0"/>
              <a:t>közösségekre</a:t>
            </a:r>
            <a:r>
              <a:rPr lang="en-US" dirty="0" smtClean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régiókra</a:t>
            </a:r>
            <a:r>
              <a:rPr lang="en-US" dirty="0"/>
              <a:t> </a:t>
            </a:r>
            <a:r>
              <a:rPr lang="en-US" dirty="0" err="1"/>
              <a:t>gyakorolt</a:t>
            </a:r>
            <a:r>
              <a:rPr lang="en-US" dirty="0"/>
              <a:t> </a:t>
            </a:r>
            <a:r>
              <a:rPr lang="en-US" dirty="0" err="1"/>
              <a:t>hatásait</a:t>
            </a:r>
            <a:r>
              <a:rPr lang="en-US" dirty="0"/>
              <a:t>, </a:t>
            </a:r>
            <a:r>
              <a:rPr lang="en-US" dirty="0" err="1" smtClean="0"/>
              <a:t>növeli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gazdasági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társadalmi</a:t>
            </a:r>
            <a:r>
              <a:rPr lang="en-US" dirty="0"/>
              <a:t> </a:t>
            </a:r>
            <a:r>
              <a:rPr lang="en-US" dirty="0" err="1" smtClean="0"/>
              <a:t>hasznokat</a:t>
            </a:r>
            <a:endParaRPr lang="hu-HU" dirty="0" smtClean="0"/>
          </a:p>
          <a:p>
            <a:r>
              <a:rPr lang="hu-HU" b="1" i="1" dirty="0"/>
              <a:t>Élő helyszínek és </a:t>
            </a:r>
            <a:r>
              <a:rPr lang="hu-HU" b="1" i="1" dirty="0" smtClean="0"/>
              <a:t>programok-</a:t>
            </a:r>
            <a:r>
              <a:rPr lang="pt-BR" dirty="0"/>
              <a:t>Fontos a kreatív és izgalmas interpretáció! Vonjuk be </a:t>
            </a:r>
            <a:r>
              <a:rPr lang="pt-BR" dirty="0" smtClean="0"/>
              <a:t>a</a:t>
            </a:r>
            <a:r>
              <a:rPr lang="hu-HU" dirty="0" smtClean="0"/>
              <a:t> látogatók minden </a:t>
            </a:r>
            <a:r>
              <a:rPr lang="hu-HU" dirty="0"/>
              <a:t>érzékét</a:t>
            </a:r>
            <a:r>
              <a:rPr lang="hu-HU" dirty="0" smtClean="0"/>
              <a:t>!</a:t>
            </a:r>
          </a:p>
          <a:p>
            <a:r>
              <a:rPr lang="hu-HU" dirty="0"/>
              <a:t>Mindig a helyi adottságok és </a:t>
            </a:r>
            <a:r>
              <a:rPr lang="hu-HU" dirty="0" smtClean="0"/>
              <a:t>lehetőségek </a:t>
            </a:r>
            <a:r>
              <a:rPr lang="en-US" dirty="0" err="1" smtClean="0"/>
              <a:t>határozzák</a:t>
            </a:r>
            <a:r>
              <a:rPr lang="en-US" dirty="0" smtClean="0"/>
              <a:t> </a:t>
            </a:r>
            <a:r>
              <a:rPr lang="en-US" dirty="0"/>
              <a:t>meg, mire van </a:t>
            </a:r>
            <a:r>
              <a:rPr lang="en-US" dirty="0" err="1"/>
              <a:t>szüksége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mire </a:t>
            </a:r>
            <a:r>
              <a:rPr lang="en-US" dirty="0" err="1"/>
              <a:t>képes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 smtClean="0"/>
              <a:t>térség</a:t>
            </a:r>
            <a:r>
              <a:rPr lang="hu-HU" dirty="0" smtClean="0"/>
              <a:t>, mikrócég</a:t>
            </a:r>
            <a:endParaRPr lang="hu-HU" b="1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0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05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62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Ötletek:Aludj </a:t>
            </a:r>
            <a:r>
              <a:rPr lang="hu-HU" dirty="0"/>
              <a:t>a </a:t>
            </a:r>
            <a:r>
              <a:rPr lang="hu-HU" dirty="0" smtClean="0"/>
              <a:t>szalmáN</a:t>
            </a:r>
            <a:endParaRPr lang="en-US" dirty="0"/>
          </a:p>
        </p:txBody>
      </p:sp>
      <p:pic>
        <p:nvPicPr>
          <p:cNvPr id="4" name="Content Placeholder 3" descr="Képtalálat a következőre: „spavanje u slami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686773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49" y="1447800"/>
            <a:ext cx="4086225" cy="442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624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éptalálat a következőre: „spavanje u slami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937760" cy="346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éptalálat a következőre: „spavanje u slami”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128135" cy="20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apcsolódó ké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08638"/>
            <a:ext cx="381190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Képtalálat a következőre: „spavanje u slami”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0" y="533400"/>
            <a:ext cx="3733800" cy="2989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490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Homok+Caffe</a:t>
            </a:r>
            <a:endParaRPr lang="en-US" dirty="0"/>
          </a:p>
        </p:txBody>
      </p:sp>
      <p:pic>
        <p:nvPicPr>
          <p:cNvPr id="6" name="Content Placeholder 5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04471" cy="455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61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V</a:t>
            </a:r>
            <a:r>
              <a:rPr lang="hu-HU" dirty="0" smtClean="0"/>
              <a:t>íz Mellett</a:t>
            </a:r>
            <a:endParaRPr lang="en-US" dirty="0"/>
          </a:p>
        </p:txBody>
      </p:sp>
      <p:pic>
        <p:nvPicPr>
          <p:cNvPr id="4" name="Content Placeholder 3" descr="Kapcsolódó kép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431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JÓ SzorakozÁs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199"/>
            <a:ext cx="6858000" cy="457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42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Homok van Böven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7315200" cy="449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616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VÁROSI OÁZIS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315200" cy="4421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95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FolyÓ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671255" cy="470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112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Berlini Képek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5438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34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Vidéki –Tájház, TanYA,..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az ami jó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Picture 15" descr="T_1tEN39AxxURd_13246_136833p4120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235743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al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456406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3295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604929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5027"/>
            <a:ext cx="3832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groturiz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44056"/>
            <a:ext cx="20351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700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Asatások</a:t>
            </a:r>
            <a:endParaRPr lang="en-US" dirty="0"/>
          </a:p>
        </p:txBody>
      </p:sp>
      <p:pic>
        <p:nvPicPr>
          <p:cNvPr id="4" name="Content Placeholder 3" descr="Képtalálat a következőre: „asatások magyarkanizsa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1645444"/>
            <a:ext cx="6086475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76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kishorgosi Árpád-kori templom és temető</a:t>
            </a:r>
            <a:endParaRPr lang="en-US" dirty="0"/>
          </a:p>
        </p:txBody>
      </p:sp>
      <p:pic>
        <p:nvPicPr>
          <p:cNvPr id="4" name="Content Placeholder 3" descr="Képtalálat a következőre: „asatások magyarkanizsa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217708" cy="455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367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effectLst/>
                <a:hlinkClick r:id="rId2"/>
              </a:rPr>
              <a:t>Természetjáró</a:t>
            </a:r>
            <a:r>
              <a:rPr lang="en-US" dirty="0">
                <a:effectLst/>
                <a:hlinkClick r:id="rId2"/>
              </a:rPr>
              <a:t> </a:t>
            </a:r>
            <a:r>
              <a:rPr lang="en-US" dirty="0" err="1">
                <a:effectLst/>
                <a:hlinkClick r:id="rId2"/>
              </a:rPr>
              <a:t>Egyesület</a:t>
            </a:r>
            <a:r>
              <a:rPr lang="en-US" dirty="0">
                <a:effectLst/>
                <a:hlinkClick r:id="rId2"/>
              </a:rPr>
              <a:t> </a:t>
            </a:r>
            <a:r>
              <a:rPr lang="en-US" dirty="0" err="1" smtClean="0">
                <a:effectLst/>
                <a:hlinkClick r:id="rId2"/>
              </a:rPr>
              <a:t>Magyarkaniz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effectLst/>
              </a:rPr>
              <a:t>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Képtalálat a következőre: „történelmi térkép magyarkanizsa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848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426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hlinkClick r:id="rId2"/>
              </a:rPr>
              <a:t>I. </a:t>
            </a:r>
            <a:r>
              <a:rPr lang="en-US" dirty="0" err="1">
                <a:effectLst/>
                <a:hlinkClick r:id="rId2"/>
              </a:rPr>
              <a:t>Barátság</a:t>
            </a:r>
            <a:r>
              <a:rPr lang="en-US" dirty="0">
                <a:effectLst/>
                <a:hlinkClick r:id="rId2"/>
              </a:rPr>
              <a:t> </a:t>
            </a:r>
            <a:r>
              <a:rPr lang="en-US" dirty="0" err="1">
                <a:effectLst/>
                <a:hlinkClick r:id="rId2"/>
              </a:rPr>
              <a:t>Kerékpártúra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599"/>
            <a:ext cx="7010400" cy="426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593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300" dirty="0">
                <a:latin typeface="Arial" pitchFamily="34" charset="0"/>
                <a:cs typeface="Arial" pitchFamily="34" charset="0"/>
              </a:rPr>
              <a:t>Délelőtt: déli kör - Magyarkanizsa - Ilonafalva (Zimonjić) - Velebit - Újfalu - Orom - Völgyes - Tóthfalu - Oromhegyes - Adorján - Magyarkanizsa (65 km)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Képtalálat a következőre: „történelmi térkép magyarkanizsa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99" y="1554163"/>
            <a:ext cx="6046402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867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200" dirty="0"/>
              <a:t>Lazuljunk együtt avagy kerékápártúra kicsiknek és nagyoknak: Nyugi túra a tavaly felújított ilonafalvi (V. Zimonjić) fürdőhelyre, a folyamatban levő munka...</a:t>
            </a:r>
            <a:endParaRPr lang="en-US" sz="1200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598708" cy="478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077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FürdŐ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10" y="1554163"/>
            <a:ext cx="6795579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06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effectLst/>
                <a:hlinkClick r:id="rId2"/>
              </a:rPr>
              <a:t>Magyarkanizsai Íjászkör </a:t>
            </a:r>
            <a:r>
              <a:rPr lang="hu-HU" dirty="0" smtClean="0">
                <a:effectLst/>
                <a:hlinkClick r:id="rId2"/>
              </a:rPr>
              <a:t>hagyományőrz</a:t>
            </a:r>
            <a:r>
              <a:rPr lang="hu-HU" dirty="0" smtClean="0">
                <a:effectLst/>
              </a:rPr>
              <a:t>és</a:t>
            </a:r>
            <a:endParaRPr lang="en-US" dirty="0"/>
          </a:p>
        </p:txBody>
      </p:sp>
      <p:pic>
        <p:nvPicPr>
          <p:cNvPr id="4" name="Content Placeholder 3" descr="Képtalálat a következőre: „történelmi térkép magyarkanizsa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399"/>
            <a:ext cx="6611995" cy="44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Ötlett TéSZI AZ ÉLMÉNYT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486399" cy="449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271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Lanji Hnis Izabel</a:t>
            </a:r>
          </a:p>
          <a:p>
            <a:r>
              <a:rPr lang="hu-HU" dirty="0" smtClean="0"/>
              <a:t>izabellanji@gmail.com</a:t>
            </a:r>
            <a:endParaRPr lang="en-US" dirty="0"/>
          </a:p>
        </p:txBody>
      </p:sp>
      <p:pic>
        <p:nvPicPr>
          <p:cNvPr id="1026" name="Picture 2" descr="Képtalálat a következőre: „történelmi térkép magyarkanizsa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66292"/>
            <a:ext cx="2895600" cy="40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6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az ami Nem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háztartás modern részei nem adják az egyediség és hagyomány benyomását. Például szükségük van rájuk </a:t>
            </a:r>
            <a:r>
              <a:rPr lang="hu-HU" dirty="0" smtClean="0"/>
              <a:t>díszítés-  </a:t>
            </a:r>
            <a:r>
              <a:rPr lang="hu-HU" dirty="0"/>
              <a:t>régi </a:t>
            </a:r>
            <a:r>
              <a:rPr lang="hu-HU" dirty="0" smtClean="0"/>
              <a:t>téglák.</a:t>
            </a:r>
          </a:p>
          <a:p>
            <a:endParaRPr lang="en-US" dirty="0"/>
          </a:p>
        </p:txBody>
      </p:sp>
      <p:pic>
        <p:nvPicPr>
          <p:cNvPr id="7" name="Picture 10" descr="gd_88_img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71813"/>
            <a:ext cx="340810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4868120_1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78344"/>
            <a:ext cx="38465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rva_foto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29330"/>
            <a:ext cx="41433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54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Mit tudunk Nyujtani- hagyományos vagy újszerü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Gasztronómia</a:t>
            </a:r>
          </a:p>
          <a:p>
            <a:r>
              <a:rPr lang="hu-HU" dirty="0" smtClean="0"/>
              <a:t>Lovaglás, túrák...</a:t>
            </a:r>
          </a:p>
          <a:p>
            <a:r>
              <a:rPr lang="hu-HU" dirty="0" smtClean="0"/>
              <a:t>                                                         </a:t>
            </a:r>
            <a:endParaRPr lang="en-US" dirty="0"/>
          </a:p>
          <a:p>
            <a:r>
              <a:rPr lang="hu-HU" dirty="0" smtClean="0"/>
              <a:t>                                                      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7000"/>
            <a:ext cx="3167058" cy="236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57313"/>
            <a:ext cx="2355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491b-agroturizam_konoba_v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68199"/>
            <a:ext cx="20002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19456-foto5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01" y="3045346"/>
            <a:ext cx="28003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8961" y="3045346"/>
            <a:ext cx="2143140" cy="1610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Kapcsolódó kép">
            <a:hlinkClick r:id="rId7" tgtFrame="&quot;_blank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62" y="4656029"/>
            <a:ext cx="3019554" cy="2010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33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éptalálat a következőre: „šah u vrtu, slike”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62" y="2170113"/>
            <a:ext cx="6034616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7" y="609600"/>
            <a:ext cx="237172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éptalálat a következőre: „igre u vrtu, slike”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42" y="76201"/>
            <a:ext cx="4419600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Description: Képtalálat a következőre: „kuglanje, boćanje slike”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7" y="4254136"/>
            <a:ext cx="25431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Képtalálat a következőre: „biciklističke ture po banatu, slike”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62865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apcsolódó kép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01" y="685800"/>
            <a:ext cx="4143375" cy="1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éptalálat a következőre: „biciklističke ture po banatu, slike”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3587387"/>
            <a:ext cx="4383405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Képtalálat a következőre: „biciklističke ture po banatu, slike”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79" y="2834503"/>
            <a:ext cx="2887617" cy="21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Képtalálat a következőre: „biciklističke ture po banatu, slike”">
            <a:hlinkClick r:id="rId10" tgtFrame="&quot;_blank&quot;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37513"/>
            <a:ext cx="2988310" cy="159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86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ECO </a:t>
            </a:r>
            <a:endParaRPr lang="en-US" dirty="0"/>
          </a:p>
        </p:txBody>
      </p:sp>
      <p:pic>
        <p:nvPicPr>
          <p:cNvPr id="4" name="Content Placeholder 3" descr="Kapcsolódó ké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éptalálat a következőre: „biciklističke ture po banatu, slike”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361759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Kapcsolódó kép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787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apcsolódó kép">
            <a:hlinkClick r:id="rId8" tgtFrame="&quot;_blank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3" y="3352800"/>
            <a:ext cx="325882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éptalálat a következőre: „biciklističke ture po banatu, slike”">
            <a:hlinkClick r:id="rId6" tgtFrame="&quot;_blank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96" y="4576762"/>
            <a:ext cx="273177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Képtalálat a következőre: „posmatranje ptica u banatu, slike”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83167"/>
            <a:ext cx="2686050" cy="15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Képtalálat a következőre: „posmatranje ptica u banatu, slike”">
            <a:hlinkClick r:id="rId13" tgtFrame="&quot;_blank&quot;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24400"/>
            <a:ext cx="2248535" cy="1495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9828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468</TotalTime>
  <Words>286</Words>
  <Application>Microsoft Office PowerPoint</Application>
  <PresentationFormat>On-screen Show (4:3)</PresentationFormat>
  <Paragraphs>61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Trek</vt:lpstr>
      <vt:lpstr>Mivel érdemes foglalkozni?</vt:lpstr>
      <vt:lpstr>a turizmus típusai-sokasság</vt:lpstr>
      <vt:lpstr>Helyi turizmus fejlesztés</vt:lpstr>
      <vt:lpstr>Vidéki –Tájház, TanYA,..</vt:lpstr>
      <vt:lpstr>Mi az ami Nem</vt:lpstr>
      <vt:lpstr>Mit tudunk Nyujtani- hagyományos vagy újszerü</vt:lpstr>
      <vt:lpstr>PowerPoint Presentation</vt:lpstr>
      <vt:lpstr>PowerPoint Presentation</vt:lpstr>
      <vt:lpstr>ECO </vt:lpstr>
      <vt:lpstr>PowerPoint Presentation</vt:lpstr>
      <vt:lpstr>PowerPoint Presentation</vt:lpstr>
      <vt:lpstr>TÁJ HÁZ</vt:lpstr>
      <vt:lpstr>mi a hagyomány</vt:lpstr>
      <vt:lpstr>Bor Út</vt:lpstr>
      <vt:lpstr>PowerPoint Presentation</vt:lpstr>
      <vt:lpstr>Bor Futó verseny</vt:lpstr>
      <vt:lpstr>PÉLDÁK TOSCANA, ISTRIA, </vt:lpstr>
      <vt:lpstr>egyszerű természetes anyagok</vt:lpstr>
      <vt:lpstr>TÁJ TOSCANA</vt:lpstr>
      <vt:lpstr>Búzamező bÁCSKA</vt:lpstr>
      <vt:lpstr>TOSCANA:PANNONIA</vt:lpstr>
      <vt:lpstr>Provence</vt:lpstr>
      <vt:lpstr>Égyszerü</vt:lpstr>
      <vt:lpstr>PowerPoint Presentation</vt:lpstr>
      <vt:lpstr>PowerPoint Presentation</vt:lpstr>
      <vt:lpstr>HOTEL Villa </vt:lpstr>
      <vt:lpstr>ISTRIA </vt:lpstr>
      <vt:lpstr>AgROTURIZMUS</vt:lpstr>
      <vt:lpstr>PowerPoint Presentation</vt:lpstr>
      <vt:lpstr>PowerPoint Presentation</vt:lpstr>
      <vt:lpstr>Ötletek:Aludj a szalmáN</vt:lpstr>
      <vt:lpstr>PowerPoint Presentation</vt:lpstr>
      <vt:lpstr>Homok+Caffe</vt:lpstr>
      <vt:lpstr>Víz Mellett</vt:lpstr>
      <vt:lpstr>JÓ SzorakozÁs</vt:lpstr>
      <vt:lpstr>Homok van Böven</vt:lpstr>
      <vt:lpstr>VÁROSI OÁZIS</vt:lpstr>
      <vt:lpstr>FolyÓ</vt:lpstr>
      <vt:lpstr>Berlini Képek</vt:lpstr>
      <vt:lpstr>Asatások</vt:lpstr>
      <vt:lpstr>A kishorgosi Árpád-kori templom és temető</vt:lpstr>
      <vt:lpstr>Természetjáró Egyesület Magyarkaniza</vt:lpstr>
      <vt:lpstr>I. Barátság Kerékpártúra</vt:lpstr>
      <vt:lpstr>Délelőtt: déli kör - Magyarkanizsa - Ilonafalva (Zimonjić) - Velebit - Újfalu - Orom - Völgyes - Tóthfalu - Oromhegyes - Adorján - Magyarkanizsa (65 km)</vt:lpstr>
      <vt:lpstr>Lazuljunk együtt avagy kerékápártúra kicsiknek és nagyoknak: Nyugi túra a tavaly felújított ilonafalvi (V. Zimonjić) fürdőhelyre, a folyamatban levő munka...</vt:lpstr>
      <vt:lpstr>FürdŐ</vt:lpstr>
      <vt:lpstr>Magyarkanizsai Íjászkör hagyományőrzés</vt:lpstr>
      <vt:lpstr>Az Ötlett TéSZI AZ ÉLMÉNYT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Mivel érdemes foglalkozni?</dc:title>
  <dc:creator>Izabel</dc:creator>
  <cp:lastModifiedBy>Izabel</cp:lastModifiedBy>
  <cp:revision>28</cp:revision>
  <dcterms:created xsi:type="dcterms:W3CDTF">2017-12-09T13:50:52Z</dcterms:created>
  <dcterms:modified xsi:type="dcterms:W3CDTF">2017-12-10T14:04:22Z</dcterms:modified>
</cp:coreProperties>
</file>